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5" r:id="rId7"/>
    <p:sldId id="264" r:id="rId8"/>
    <p:sldId id="260" r:id="rId9"/>
    <p:sldId id="261" r:id="rId10"/>
    <p:sldId id="26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9" d="100"/>
          <a:sy n="59" d="100"/>
        </p:scale>
        <p:origin x="-1590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876FF-41A8-448E-9053-8C5479160991}" type="datetimeFigureOut">
              <a:rPr lang="ru-RU" smtClean="0"/>
              <a:pPr/>
              <a:t>09.07.2021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96647-C0F7-42D8-B045-7F3E796833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imusihina\Рабочий стол\Обложка-заставка.png"/>
          <p:cNvPicPr>
            <a:picLocks noChangeAspect="1" noChangeArrowheads="1"/>
          </p:cNvPicPr>
          <p:nvPr/>
        </p:nvPicPr>
        <p:blipFill>
          <a:blip r:embed="rId2" cstate="print"/>
          <a:srcRect b="4741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6215082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г. Заречный, Пензенская область</a:t>
            </a:r>
            <a:endParaRPr lang="ru-RU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5357850" cy="31432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/>
              <a:t>Реализация проектов на внутридворовых территориях позволила не только организовать интересный досуг в кругу единомышленников, друзей, соседей, но и создать новое место, объединяющее людей - двор, в котором можно общаться, ухаживать за клумбами, вместе решать проблемы и праздновать дни рождения. </a:t>
            </a:r>
            <a:endParaRPr lang="ru-RU" sz="1800" dirty="0" smtClean="0"/>
          </a:p>
        </p:txBody>
      </p:sp>
      <p:pic>
        <p:nvPicPr>
          <p:cNvPr id="8194" name="Picture 2" descr="D:\грант\2019\ШКОЛА АКТИВНОГО ГОРОЖАНИНА\фото Консультации\15.02.2020\IMG_6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42852"/>
            <a:ext cx="3143272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D:\грант\2019\ШКОЛА АКТИВНОГО ГОРОЖАНИНА\фото семинары\18.01.2020\IMG_9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3637" y="4714883"/>
            <a:ext cx="3107519" cy="207167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D:\Архив фото\МОЙ ДОМ, МОЙ ДВОР\Мой дом, мой двор 2020\фотобуклет\Братская, 27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3602" y="2571744"/>
            <a:ext cx="3107554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14282" y="3786190"/>
            <a:ext cx="5357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endParaRPr lang="ru-RU" dirty="0" smtClean="0"/>
          </a:p>
          <a:p>
            <a:pPr indent="9525" algn="just">
              <a:buNone/>
            </a:pPr>
            <a:r>
              <a:rPr lang="ru-RU" dirty="0" smtClean="0"/>
              <a:t>По итогам работы можно сделать вывод, что данный проект востребован и актуален для социально-активных горожан и способствует созданию и развитию соседских сообществ.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8926" y="214290"/>
            <a:ext cx="592935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Как объединить жителей своего двора и провести соседский праздник? Как устроить творческую мастерскую во дворе или создать совет дома? В Школе активного горожанина дадут ответы на эти и другие вопросы менеджмента соседских сообществ. Подобные навыки позволят превратить двор в безопасное, комфортное и привлекательное место. Выпускники школы активного горожанина – это профессионалы, способные укрепить доверие между людьми, создать культуру партнёрства и взаимной поддержки, весело провести время в компании соседей и позаботиться о благоустройстве своего двора. Участники проекта - это городские активисты – старшие многоквартирных домов, вокруг которых появляются сообщества соседей, готовых отстаивать свои интересы и развивать общее место жизни. Реализуя проект в два этапа (зимняя теоретическая сессия и летняя практическая сессия) мы организовали концентрированный практико-ориентированный курс и реализацию проектов во втором этапе.</a:t>
            </a:r>
          </a:p>
        </p:txBody>
      </p:sp>
      <p:pic>
        <p:nvPicPr>
          <p:cNvPr id="13313" name="Picture 1" descr="D:\грант\2019\ШКОЛА АКТИВНОГО ГОРОЖАНИНА\13 проектов горожан\2 спортивный двор\IMG_2028.JPG"/>
          <p:cNvPicPr>
            <a:picLocks noChangeAspect="1" noChangeArrowheads="1"/>
          </p:cNvPicPr>
          <p:nvPr/>
        </p:nvPicPr>
        <p:blipFill>
          <a:blip r:embed="rId2" cstate="print"/>
          <a:srcRect r="6522"/>
          <a:stretch>
            <a:fillRect/>
          </a:stretch>
        </p:blipFill>
        <p:spPr bwMode="auto">
          <a:xfrm>
            <a:off x="3143240" y="4595822"/>
            <a:ext cx="3071834" cy="209551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D:\грант\2019\ШКОЛА АКТИВНОГО ГОРОЖАНИНА\13 проектов горожан\6. Ленина 35\1 октября\21647904ге7ешешгп.jpg"/>
          <p:cNvPicPr>
            <a:picLocks noChangeAspect="1" noChangeArrowheads="1"/>
          </p:cNvPicPr>
          <p:nvPr/>
        </p:nvPicPr>
        <p:blipFill>
          <a:blip r:embed="rId3" cstate="print"/>
          <a:srcRect r="5995"/>
          <a:stretch>
            <a:fillRect/>
          </a:stretch>
        </p:blipFill>
        <p:spPr bwMode="auto">
          <a:xfrm>
            <a:off x="0" y="0"/>
            <a:ext cx="2786050" cy="2449426"/>
          </a:xfrm>
          <a:prstGeom prst="rect">
            <a:avLst/>
          </a:prstGeom>
          <a:noFill/>
        </p:spPr>
      </p:pic>
      <p:pic>
        <p:nvPicPr>
          <p:cNvPr id="13316" name="Picture 4" descr="D:\грант\2019\ШКОЛА АКТИВНОГО ГОРОЖАНИНА\13 проектов горожан\6. Ленина 35\благоустройство\IMG_20200917_171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325" y="4607725"/>
            <a:ext cx="2762269" cy="20717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7" name="Picture 5" descr="D:\грант\2019\ШКОЛА АКТИВНОГО ГОРОЖАНИНА\13 проектов горожан\10. Мира 88\IMG_20200903_173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2500305"/>
            <a:ext cx="2714644" cy="200026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D:\грант\2019\ШКОЛА АКТИВНОГО ГОРОЖАНИНА\13 проектов горожан\3. Заречная 8 Субботник 06.08.2020\20200806-IMG_2364.jpg"/>
          <p:cNvPicPr>
            <a:picLocks noChangeAspect="1" noChangeArrowheads="1"/>
          </p:cNvPicPr>
          <p:nvPr/>
        </p:nvPicPr>
        <p:blipFill>
          <a:blip r:embed="rId6" cstate="print"/>
          <a:srcRect r="5330"/>
          <a:stretch>
            <a:fillRect/>
          </a:stretch>
        </p:blipFill>
        <p:spPr bwMode="auto">
          <a:xfrm>
            <a:off x="71406" y="4572008"/>
            <a:ext cx="3000396" cy="211296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500042"/>
            <a:ext cx="7715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Цель проекта</a:t>
            </a:r>
            <a:endParaRPr lang="ru-RU" sz="2000" dirty="0"/>
          </a:p>
          <a:p>
            <a:pPr algn="just"/>
            <a:r>
              <a:rPr lang="ru-RU" sz="2000" dirty="0"/>
              <a:t>Создать в городе площадку для диалога и обучения городских активистов, с целью гармонизации отношений между соседями, формирования у жителей чувства сопричастности и искренней заботы о своем </a:t>
            </a:r>
            <a:r>
              <a:rPr lang="ru-RU" sz="2000" dirty="0" smtClean="0"/>
              <a:t>доме</a:t>
            </a:r>
            <a:endParaRPr lang="ru-RU" sz="2000" dirty="0"/>
          </a:p>
        </p:txBody>
      </p:sp>
      <p:pic>
        <p:nvPicPr>
          <p:cNvPr id="1028" name="Picture 4" descr="D:\Архив фото\МОЙ ДОМ, МОЙ ДВОР\Мой дом, мой двор 2020\фотобуклет\ленина 11 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428868"/>
            <a:ext cx="5893419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D:\Архив фото\МОЙ ДОМ, МОЙ ДВОР\Мой дом, мой двор 2020\фотобуклет\молодежная 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1928802"/>
            <a:ext cx="3214678" cy="21431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D:\Архив фото\МОЙ ДОМ, МОЙ ДВОР\Мой дом, мой двор 2020\фотобуклет\Заречная 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357694"/>
            <a:ext cx="3214587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428604"/>
            <a:ext cx="3286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Задача </a:t>
            </a:r>
            <a:r>
              <a:rPr lang="ru-RU" sz="1600" dirty="0"/>
              <a:t>№1:</a:t>
            </a:r>
          </a:p>
          <a:p>
            <a:r>
              <a:rPr lang="ru-RU" sz="1600" dirty="0"/>
              <a:t>Формирование группы активистов - общественников, жителей города, заинтересованных в улучшении условий </a:t>
            </a:r>
            <a:r>
              <a:rPr lang="ru-RU" sz="1600" dirty="0" smtClean="0"/>
              <a:t>проживания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857364"/>
            <a:ext cx="3429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Задача №2:</a:t>
            </a:r>
          </a:p>
          <a:p>
            <a:r>
              <a:rPr lang="ru-RU" sz="1600" dirty="0" smtClean="0"/>
              <a:t>Организация обучения активистов - старших домов основам жилищного законодательства, самоуправления, самоорганизации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14974" y="3605759"/>
            <a:ext cx="3786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Задача №3:</a:t>
            </a:r>
          </a:p>
          <a:p>
            <a:r>
              <a:rPr lang="ru-RU" sz="1600" dirty="0" smtClean="0"/>
              <a:t>Изучение положительного опыта по работе с городскими сообществами и тиражирование его среди активистов Заречного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4942" y="5072074"/>
            <a:ext cx="37147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Задача №4:</a:t>
            </a:r>
          </a:p>
          <a:p>
            <a:r>
              <a:rPr lang="ru-RU" sz="1600" dirty="0" smtClean="0"/>
              <a:t>Организация мероприятий, направленных на улучшение добрососедских отношений, силами активистов-общественников </a:t>
            </a:r>
            <a:endParaRPr lang="ru-RU" sz="1600" dirty="0"/>
          </a:p>
        </p:txBody>
      </p:sp>
      <p:pic>
        <p:nvPicPr>
          <p:cNvPr id="2050" name="Picture 2" descr="D:\Архив фото\МОЙ ДОМ, МОЙ ДВОР\Мой дом, мой двор 2020\фотобуклет\Молодежный,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14290"/>
            <a:ext cx="4786346" cy="3191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грант\2019\ШКОЛА АКТИВНОГО ГОРОЖАНИНА\фото семинары\14.12.19\IMG_9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429000"/>
            <a:ext cx="4786346" cy="319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1802" y="28572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Достигнутые результаты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32" y="2928934"/>
            <a:ext cx="257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0">
              <a:lnSpc>
                <a:spcPct val="150000"/>
              </a:lnSpc>
              <a:defRPr/>
            </a:pP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количество человек, принявших участие в мероприятиях проекта   </a:t>
            </a: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-</a:t>
            </a: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1542 чел.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36" y="3071810"/>
            <a:ext cx="3143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>
              <a:lnSpc>
                <a:spcPct val="150000"/>
              </a:lnSpc>
            </a:pP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количество встреч </a:t>
            </a: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– 15</a:t>
            </a:r>
          </a:p>
          <a:p>
            <a:pPr indent="450215">
              <a:lnSpc>
                <a:spcPct val="150000"/>
              </a:lnSpc>
            </a:pP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количество семинаров </a:t>
            </a: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– 6</a:t>
            </a:r>
          </a:p>
          <a:p>
            <a:pPr lvl="0" indent="450215">
              <a:lnSpc>
                <a:spcPct val="150000"/>
              </a:lnSpc>
            </a:pP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количество консультаций - 5</a:t>
            </a:r>
          </a:p>
          <a:p>
            <a:pPr indent="450215">
              <a:lnSpc>
                <a:spcPct val="150000"/>
              </a:lnSpc>
            </a:pPr>
            <a:endParaRPr lang="ru-RU" sz="16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50215">
              <a:lnSpc>
                <a:spcPct val="150000"/>
              </a:lnSpc>
            </a:pP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72198" y="3071810"/>
            <a:ext cx="2786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lvl="0" indent="-363538" algn="ctr">
              <a:lnSpc>
                <a:spcPct val="150000"/>
              </a:lnSpc>
            </a:pP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   количество 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проектов, </a:t>
            </a:r>
            <a:endParaRPr lang="ru-RU" sz="1600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49263" lvl="0">
              <a:lnSpc>
                <a:spcPct val="150000"/>
              </a:lnSpc>
            </a:pPr>
            <a:r>
              <a:rPr lang="ru-RU" sz="1600" dirty="0" smtClean="0">
                <a:solidFill>
                  <a:prstClr val="black"/>
                </a:solidFill>
                <a:ea typeface="Calibri"/>
                <a:cs typeface="Times New Roman"/>
              </a:rPr>
              <a:t>реализуемые </a:t>
            </a:r>
            <a:r>
              <a:rPr lang="ru-RU" sz="1600" dirty="0">
                <a:solidFill>
                  <a:prstClr val="black"/>
                </a:solidFill>
                <a:ea typeface="Calibri"/>
                <a:cs typeface="Times New Roman"/>
              </a:rPr>
              <a:t>горожанами - 13</a:t>
            </a:r>
          </a:p>
        </p:txBody>
      </p:sp>
      <p:pic>
        <p:nvPicPr>
          <p:cNvPr id="2050" name="Picture 2" descr="D:\грант\2019\ШКОЛА АКТИВНОГО ГОРОЖАНИНА\13 проектов горожан\13.скакалка 29.07.20\MyCollages (7).jpg"/>
          <p:cNvPicPr>
            <a:picLocks noChangeAspect="1" noChangeArrowheads="1"/>
          </p:cNvPicPr>
          <p:nvPr/>
        </p:nvPicPr>
        <p:blipFill>
          <a:blip r:embed="rId2" cstate="print"/>
          <a:srcRect t="50563"/>
          <a:stretch>
            <a:fillRect/>
          </a:stretch>
        </p:blipFill>
        <p:spPr bwMode="auto">
          <a:xfrm>
            <a:off x="5931070" y="4572008"/>
            <a:ext cx="3070086" cy="2143140"/>
          </a:xfrm>
          <a:prstGeom prst="rect">
            <a:avLst/>
          </a:prstGeom>
          <a:noFill/>
        </p:spPr>
      </p:pic>
      <p:pic>
        <p:nvPicPr>
          <p:cNvPr id="2051" name="Picture 3" descr="D:\грант\2019\ШКОЛА АКТИВНОГО ГОРОЖАНИНА\13 проектов горожан\6. Ленина 35\благоустройство\IMG_20200917_171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4572008"/>
            <a:ext cx="2786081" cy="2089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D:\грант\2019\ШКОЛА АКТИВНОГО ГОРОЖАНИНА\фото семинары\14.12.19\IMG_9245.jpg"/>
          <p:cNvPicPr>
            <a:picLocks noChangeAspect="1" noChangeArrowheads="1"/>
          </p:cNvPicPr>
          <p:nvPr/>
        </p:nvPicPr>
        <p:blipFill>
          <a:blip r:embed="rId4" cstate="print"/>
          <a:srcRect r="3454"/>
          <a:stretch>
            <a:fillRect/>
          </a:stretch>
        </p:blipFill>
        <p:spPr bwMode="auto">
          <a:xfrm>
            <a:off x="6000760" y="857232"/>
            <a:ext cx="3000396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D:\грант\2019\ШКОЛА АКТИВНОГО ГОРОЖАНИНА\фото Консультации\14.03.2020\IMG_20200314_125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857232"/>
            <a:ext cx="2786082" cy="208956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D:\грант\2019\ШКОЛА АКТИВНОГО ГОРОЖАНИНА\фото семинары\18.12.2019\IMG_9269.JPG"/>
          <p:cNvPicPr>
            <a:picLocks noChangeAspect="1" noChangeArrowheads="1"/>
          </p:cNvPicPr>
          <p:nvPr/>
        </p:nvPicPr>
        <p:blipFill>
          <a:blip r:embed="rId6" cstate="print"/>
          <a:srcRect l="2299" r="3448"/>
          <a:stretch>
            <a:fillRect/>
          </a:stretch>
        </p:blipFill>
        <p:spPr bwMode="auto">
          <a:xfrm>
            <a:off x="3000364" y="857232"/>
            <a:ext cx="2928958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 descr="D:\Архив фото\МОЙ ДОМ, МОЙ ДВОР\Мой дом, мой двор 2019\праздники двора\13.08.2019\IMG_3705.JPG"/>
          <p:cNvPicPr>
            <a:picLocks noChangeAspect="1" noChangeArrowheads="1"/>
          </p:cNvPicPr>
          <p:nvPr/>
        </p:nvPicPr>
        <p:blipFill>
          <a:blip r:embed="rId7" cstate="print"/>
          <a:srcRect r="9091"/>
          <a:stretch>
            <a:fillRect/>
          </a:stretch>
        </p:blipFill>
        <p:spPr bwMode="auto">
          <a:xfrm>
            <a:off x="3000363" y="4572008"/>
            <a:ext cx="2857521" cy="2095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грант\2019\ШКОЛА АКТИВНОГО ГОРОЖАНИНА\13 проектов горожан\1. Ахунская 7\IMG_20200916_094736.jpg"/>
          <p:cNvPicPr>
            <a:picLocks noChangeAspect="1" noChangeArrowheads="1"/>
          </p:cNvPicPr>
          <p:nvPr/>
        </p:nvPicPr>
        <p:blipFill>
          <a:blip r:embed="rId2" cstate="print"/>
          <a:srcRect r="22222"/>
          <a:stretch>
            <a:fillRect/>
          </a:stretch>
        </p:blipFill>
        <p:spPr bwMode="auto">
          <a:xfrm>
            <a:off x="2357421" y="3286123"/>
            <a:ext cx="2000265" cy="3429025"/>
          </a:xfrm>
          <a:prstGeom prst="rect">
            <a:avLst/>
          </a:prstGeom>
          <a:noFill/>
        </p:spPr>
      </p:pic>
      <p:pic>
        <p:nvPicPr>
          <p:cNvPr id="9219" name="Picture 3" descr="D:\Архив фото\МОЙ ДОМ, МОЙ ДВОР\Мой дом, мой двор 2020\привоз рассады\Ленина 50\IMG_20200918_161750.jpg"/>
          <p:cNvPicPr>
            <a:picLocks noChangeAspect="1" noChangeArrowheads="1"/>
          </p:cNvPicPr>
          <p:nvPr/>
        </p:nvPicPr>
        <p:blipFill>
          <a:blip r:embed="rId3" cstate="print"/>
          <a:srcRect r="16667"/>
          <a:stretch>
            <a:fillRect/>
          </a:stretch>
        </p:blipFill>
        <p:spPr bwMode="auto">
          <a:xfrm>
            <a:off x="142844" y="3286124"/>
            <a:ext cx="2143140" cy="3429024"/>
          </a:xfrm>
          <a:prstGeom prst="rect">
            <a:avLst/>
          </a:prstGeom>
          <a:noFill/>
        </p:spPr>
      </p:pic>
      <p:pic>
        <p:nvPicPr>
          <p:cNvPr id="9220" name="Picture 4" descr="D:\грант\2019\ШКОЛА АКТИВНОГО ГОРОЖАНИНА\13 проектов горожан\3. Заречная 8 Субботник 06.08.2020\IMG_20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572032" cy="3048021"/>
          </a:xfrm>
          <a:prstGeom prst="rect">
            <a:avLst/>
          </a:prstGeom>
          <a:noFill/>
        </p:spPr>
      </p:pic>
      <p:pic>
        <p:nvPicPr>
          <p:cNvPr id="9221" name="Picture 5" descr="D:\грант\2019\ШКОЛА АКТИВНОГО ГОРОЖАНИНА\13 проектов горожан\9. Ленина 70\LfuqHuV9_O8.jpg"/>
          <p:cNvPicPr>
            <a:picLocks noChangeAspect="1" noChangeArrowheads="1"/>
          </p:cNvPicPr>
          <p:nvPr/>
        </p:nvPicPr>
        <p:blipFill>
          <a:blip r:embed="rId5" cstate="print"/>
          <a:srcRect r="3125"/>
          <a:stretch>
            <a:fillRect/>
          </a:stretch>
        </p:blipFill>
        <p:spPr bwMode="auto">
          <a:xfrm>
            <a:off x="4429124" y="3286125"/>
            <a:ext cx="4429156" cy="3429023"/>
          </a:xfrm>
          <a:prstGeom prst="rect">
            <a:avLst/>
          </a:prstGeom>
          <a:noFill/>
        </p:spPr>
      </p:pic>
      <p:pic>
        <p:nvPicPr>
          <p:cNvPr id="9222" name="Picture 6" descr="D:\Архив фото\МОЙ ДОМ, МОЙ ДВОР\Мой дом, мой двор 2020\привоз рассады\Ленина 9\IMG-20200918-WA0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31759"/>
            <a:ext cx="4071966" cy="305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грант\2019\ШКОЛА АКТИВНОГО ГОРОЖАНИНА\13 проектов горожан\10. Мира 88\CollageMaker_20201005_120830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444453" cy="6333340"/>
          </a:xfrm>
          <a:prstGeom prst="rect">
            <a:avLst/>
          </a:prstGeom>
          <a:noFill/>
        </p:spPr>
      </p:pic>
      <p:pic>
        <p:nvPicPr>
          <p:cNvPr id="10243" name="Picture 3" descr="D:\грант\2019\ШКОЛА АКТИВНОГО ГОРОЖАНИНА\13 проектов горожан\13.скакалка 29.07.20\MyCollages (8).jpg"/>
          <p:cNvPicPr>
            <a:picLocks noChangeAspect="1" noChangeArrowheads="1"/>
          </p:cNvPicPr>
          <p:nvPr/>
        </p:nvPicPr>
        <p:blipFill>
          <a:blip r:embed="rId3" cstate="print"/>
          <a:srcRect l="11562" t="1638" r="2857" b="50869"/>
          <a:stretch>
            <a:fillRect/>
          </a:stretch>
        </p:blipFill>
        <p:spPr bwMode="auto">
          <a:xfrm>
            <a:off x="324059" y="4357694"/>
            <a:ext cx="2747743" cy="2143140"/>
          </a:xfrm>
          <a:prstGeom prst="rect">
            <a:avLst/>
          </a:prstGeom>
          <a:noFill/>
        </p:spPr>
      </p:pic>
      <p:pic>
        <p:nvPicPr>
          <p:cNvPr id="10244" name="Picture 4" descr="D:\грант\2019\ШКОЛА АКТИВНОГО ГОРОЖАНИНА\13 проектов горожан\6. Ленина 35\1 октября\21647904.jpg"/>
          <p:cNvPicPr>
            <a:picLocks noChangeAspect="1" noChangeArrowheads="1"/>
          </p:cNvPicPr>
          <p:nvPr/>
        </p:nvPicPr>
        <p:blipFill>
          <a:blip r:embed="rId4" cstate="print"/>
          <a:srcRect l="2424" t="63645" r="51539"/>
          <a:stretch>
            <a:fillRect/>
          </a:stretch>
        </p:blipFill>
        <p:spPr bwMode="auto">
          <a:xfrm>
            <a:off x="3143240" y="4857760"/>
            <a:ext cx="2714644" cy="1714512"/>
          </a:xfrm>
          <a:prstGeom prst="rect">
            <a:avLst/>
          </a:prstGeom>
          <a:noFill/>
        </p:spPr>
      </p:pic>
      <p:pic>
        <p:nvPicPr>
          <p:cNvPr id="10245" name="Picture 5" descr="D:\грант\2019\ШКОЛА АКТИВНОГО ГОРОЖАНИНА\13 проектов горожан\13.скакалка 29.07.20\IMG_20200729_175008.jpg"/>
          <p:cNvPicPr>
            <a:picLocks noChangeAspect="1" noChangeArrowheads="1"/>
          </p:cNvPicPr>
          <p:nvPr/>
        </p:nvPicPr>
        <p:blipFill>
          <a:blip r:embed="rId5" cstate="print"/>
          <a:srcRect t="1587" r="9524"/>
          <a:stretch>
            <a:fillRect/>
          </a:stretch>
        </p:blipFill>
        <p:spPr bwMode="auto">
          <a:xfrm>
            <a:off x="5929323" y="4357694"/>
            <a:ext cx="2714643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85728"/>
            <a:ext cx="5543560" cy="6143668"/>
          </a:xfrm>
        </p:spPr>
        <p:txBody>
          <a:bodyPr>
            <a:noAutofit/>
          </a:bodyPr>
          <a:lstStyle/>
          <a:p>
            <a:pPr indent="19050" algn="just">
              <a:buNone/>
            </a:pPr>
            <a:r>
              <a:rPr lang="ru-RU" sz="2000" dirty="0" smtClean="0"/>
              <a:t>Мероприятия проекта позволили </a:t>
            </a:r>
            <a:r>
              <a:rPr lang="ru-RU" sz="2000" dirty="0"/>
              <a:t>выявить активистов в каждом доме, создать команду единомышленников и познакомить и сплотить соседей, ведь хорошие добрососедские отношения способствуют улучшению психологического состояния жильцов, уменьшению конфликтов и как результат грамотному управлению многоквартирным домом. </a:t>
            </a:r>
            <a:endParaRPr lang="ru-RU" sz="2000" dirty="0" smtClean="0"/>
          </a:p>
          <a:p>
            <a:pPr indent="19050">
              <a:buNone/>
            </a:pPr>
            <a:endParaRPr lang="ru-RU" sz="2000" dirty="0" smtClean="0"/>
          </a:p>
          <a:p>
            <a:pPr indent="19050" algn="just">
              <a:buNone/>
            </a:pPr>
            <a:r>
              <a:rPr lang="ru-RU" sz="2000" dirty="0" smtClean="0"/>
              <a:t>Успешная </a:t>
            </a:r>
            <a:r>
              <a:rPr lang="ru-RU" sz="2000" dirty="0"/>
              <a:t>реализация данных мероприятий позволила нам достичь поставленной цели проекта "Школа активного горожанина", а именно создать в городе площадку для диалога и обучения городских активистов, с целью гармонизации отношений между соседями, формирования у жителей чувства сопричастности и искренней заботы о своем доме, повышения безопасности и создания комфортной среды</a:t>
            </a:r>
          </a:p>
        </p:txBody>
      </p:sp>
      <p:pic>
        <p:nvPicPr>
          <p:cNvPr id="5123" name="Picture 3" descr="D:\грант\2019\ШКОЛА АКТИВНОГО ГОРОЖАНИНА\13 проектов горожан\10. Мира 88\12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0526" y="571480"/>
            <a:ext cx="3322068" cy="26911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D:\грант\2019\ШКОЛА АКТИВНОГО ГОРОЖАНИНА\13 проектов горожан\3. Заречная 8 Субботник 06.08.2020\IMG_2120.jpg"/>
          <p:cNvPicPr>
            <a:picLocks noChangeAspect="1" noChangeArrowheads="1"/>
          </p:cNvPicPr>
          <p:nvPr/>
        </p:nvPicPr>
        <p:blipFill>
          <a:blip r:embed="rId3" cstate="print"/>
          <a:srcRect l="9196" r="5747"/>
          <a:stretch>
            <a:fillRect/>
          </a:stretch>
        </p:blipFill>
        <p:spPr bwMode="auto">
          <a:xfrm>
            <a:off x="5786446" y="4000504"/>
            <a:ext cx="3190076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928670"/>
            <a:ext cx="5286412" cy="1571636"/>
          </a:xfrm>
        </p:spPr>
        <p:txBody>
          <a:bodyPr>
            <a:noAutofit/>
          </a:bodyPr>
          <a:lstStyle/>
          <a:p>
            <a:pPr indent="12700" algn="just">
              <a:buNone/>
            </a:pPr>
            <a:r>
              <a:rPr lang="ru-RU" sz="2000" dirty="0" err="1"/>
              <a:t>Фильянова</a:t>
            </a:r>
            <a:r>
              <a:rPr lang="ru-RU" sz="2000" dirty="0"/>
              <a:t> Елена Евгеньевна – директор муниципального автономного учреждения «Управление общественных связей» города Заречного Пензенской области.  </a:t>
            </a:r>
          </a:p>
        </p:txBody>
      </p:sp>
      <p:pic>
        <p:nvPicPr>
          <p:cNvPr id="7170" name="Picture 2" descr="C:\Documents and Settings\imusihina\Рабочий стол\bzp1FEzJvJ8.jpg"/>
          <p:cNvPicPr>
            <a:picLocks noChangeAspect="1" noChangeArrowheads="1"/>
          </p:cNvPicPr>
          <p:nvPr/>
        </p:nvPicPr>
        <p:blipFill>
          <a:blip r:embed="rId2" cstate="print"/>
          <a:srcRect l="10286" r="20866"/>
          <a:stretch>
            <a:fillRect/>
          </a:stretch>
        </p:blipFill>
        <p:spPr bwMode="auto">
          <a:xfrm>
            <a:off x="357158" y="571481"/>
            <a:ext cx="2786082" cy="30785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00034" y="3929066"/>
            <a:ext cx="79296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Управление общественных связей – это  динамично развивающееся </a:t>
            </a:r>
            <a:r>
              <a:rPr lang="ru-RU" dirty="0" smtClean="0"/>
              <a:t>учреждение, </a:t>
            </a:r>
            <a:r>
              <a:rPr lang="ru-RU" dirty="0" smtClean="0"/>
              <a:t>основными задачами которого являются: </a:t>
            </a:r>
            <a:endParaRPr lang="ru-RU" dirty="0" smtClean="0"/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своевременное </a:t>
            </a:r>
            <a:r>
              <a:rPr lang="ru-RU" dirty="0" smtClean="0"/>
              <a:t>информирование населения города Заречного о социально-экономической и общественно-политической ситуации;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 обеспечение </a:t>
            </a:r>
            <a:r>
              <a:rPr lang="ru-RU" dirty="0" smtClean="0"/>
              <a:t>свободного доступа граждан к информации о деятельности органов местного самоуправления; </a:t>
            </a:r>
          </a:p>
          <a:p>
            <a:pPr algn="just">
              <a:buFont typeface="Wingdings" pitchFamily="2" charset="2"/>
              <a:buChar char="Ø"/>
            </a:pPr>
            <a:r>
              <a:rPr lang="ru-RU" dirty="0" smtClean="0"/>
              <a:t>изучение </a:t>
            </a:r>
            <a:r>
              <a:rPr lang="ru-RU" dirty="0" smtClean="0"/>
              <a:t>общественного мнения, нацеленного на получение обратной связи и привлечения общественности к обсуждению важнейших социально значимых аспектов жизни города.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515</Words>
  <Application>Microsoft Office PowerPoint</Application>
  <PresentationFormat>Экран (4:3)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imusihina</dc:creator>
  <cp:lastModifiedBy>imusihina</cp:lastModifiedBy>
  <cp:revision>29</cp:revision>
  <dcterms:created xsi:type="dcterms:W3CDTF">2021-07-08T11:53:22Z</dcterms:created>
  <dcterms:modified xsi:type="dcterms:W3CDTF">2021-07-09T08:32:27Z</dcterms:modified>
</cp:coreProperties>
</file>